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445" r:id="rId3"/>
    <p:sldId id="319" r:id="rId4"/>
    <p:sldId id="353" r:id="rId5"/>
    <p:sldId id="337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35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6EB1C-5B34-1B45-B7F8-83F0985AFE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2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83450"/>
            <a:ext cx="65397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50" y="893775"/>
            <a:ext cx="65397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700"/>
              <a:buNone/>
              <a:defRPr sz="27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3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232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0" y="182200"/>
            <a:ext cx="84093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BA930"/>
              </a:buClr>
              <a:buSzPts val="2800"/>
              <a:buNone/>
              <a:defRPr b="1">
                <a:solidFill>
                  <a:srgbClr val="8BA93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901850"/>
            <a:ext cx="84093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346A99"/>
              </a:buClr>
              <a:buSzPts val="1800"/>
              <a:buChar char="●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○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■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●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○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■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●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○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1000"/>
              </a:spcBef>
              <a:spcAft>
                <a:spcPts val="1000"/>
              </a:spcAft>
              <a:buClr>
                <a:srgbClr val="346A99"/>
              </a:buClr>
              <a:buSzPts val="1400"/>
              <a:buChar char="■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83450"/>
            <a:ext cx="65397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50" y="893775"/>
            <a:ext cx="65397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700"/>
              <a:buNone/>
              <a:defRPr sz="27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67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150403" cy="514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311700" y="182200"/>
            <a:ext cx="70050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A993B"/>
              </a:buClr>
              <a:buSzPts val="2800"/>
              <a:buNone/>
              <a:defRPr b="1">
                <a:solidFill>
                  <a:srgbClr val="7A993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901850"/>
            <a:ext cx="70050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marR="0" lvl="0" indent="-342892" algn="l" rtl="0">
              <a:spcBef>
                <a:spcPts val="640"/>
              </a:spcBef>
              <a:spcAft>
                <a:spcPts val="0"/>
              </a:spcAft>
              <a:buClr>
                <a:srgbClr val="346A99"/>
              </a:buClr>
              <a:buSzPts val="1800"/>
              <a:buChar char="●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○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■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●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○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■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●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○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spcBef>
                <a:spcPts val="1000"/>
              </a:spcBef>
              <a:spcAft>
                <a:spcPts val="1000"/>
              </a:spcAft>
              <a:buClr>
                <a:srgbClr val="346A99"/>
              </a:buClr>
              <a:buSzPts val="1400"/>
              <a:buChar char="■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1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150397" cy="51471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311700" y="182200"/>
            <a:ext cx="50973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A993B"/>
              </a:buClr>
              <a:buSzPts val="2800"/>
              <a:buNone/>
              <a:defRPr b="1">
                <a:solidFill>
                  <a:srgbClr val="7A993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311700" y="901850"/>
            <a:ext cx="5097300" cy="3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marR="0" lvl="0" indent="-342892" algn="l" rtl="0">
              <a:spcBef>
                <a:spcPts val="640"/>
              </a:spcBef>
              <a:spcAft>
                <a:spcPts val="0"/>
              </a:spcAft>
              <a:buClr>
                <a:srgbClr val="346A99"/>
              </a:buClr>
              <a:buSzPts val="1800"/>
              <a:buChar char="●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○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■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800"/>
              <a:buChar char="●"/>
              <a:defRPr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○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■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●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spcBef>
                <a:spcPts val="1000"/>
              </a:spcBef>
              <a:spcAft>
                <a:spcPts val="0"/>
              </a:spcAft>
              <a:buClr>
                <a:srgbClr val="346A99"/>
              </a:buClr>
              <a:buSzPts val="1400"/>
              <a:buChar char="○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spcBef>
                <a:spcPts val="1000"/>
              </a:spcBef>
              <a:spcAft>
                <a:spcPts val="1000"/>
              </a:spcAft>
              <a:buClr>
                <a:srgbClr val="346A99"/>
              </a:buClr>
              <a:buSzPts val="1400"/>
              <a:buChar char="■"/>
              <a:defRPr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20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3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8765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ckeyehealthplan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uckeyehealthplan.com/providers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349" y="1640264"/>
            <a:ext cx="28633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endParaRPr lang="en-US" sz="1350" kern="1200" dirty="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3020" y="1428799"/>
            <a:ext cx="25141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1650" kern="1200" dirty="0">
                <a:solidFill>
                  <a:prstClr val="white"/>
                </a:solidFill>
                <a:latin typeface="Calibre Medium"/>
                <a:ea typeface="+mn-ea"/>
                <a:cs typeface="Calibre Medium"/>
              </a:rPr>
              <a:t>Secure Provider Portal Quick Billing Guide</a:t>
            </a:r>
            <a:endParaRPr lang="en-US" sz="900" kern="1200" dirty="0">
              <a:solidFill>
                <a:prstClr val="white"/>
              </a:solidFill>
              <a:latin typeface="Calibre Medium"/>
              <a:ea typeface="+mn-ea"/>
              <a:cs typeface="Calibr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C32B2-A227-DE45-4009-0210D4ECF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Provider Portal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F881A5-CA40-1A5E-A2B1-159FAB878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Waiver Provider Quick Billing Guide</a:t>
            </a:r>
          </a:p>
        </p:txBody>
      </p:sp>
    </p:spTree>
    <p:extLst>
      <p:ext uri="{BB962C8B-B14F-4D97-AF65-F5344CB8AC3E}">
        <p14:creationId xmlns:p14="http://schemas.microsoft.com/office/powerpoint/2010/main" val="410094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-3544"/>
            <a:ext cx="5215340" cy="660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Service Lines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10765" y="4216102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B1061-9730-0F23-E974-549863DA9656}"/>
              </a:ext>
            </a:extLst>
          </p:cNvPr>
          <p:cNvGrpSpPr/>
          <p:nvPr/>
        </p:nvGrpSpPr>
        <p:grpSpPr>
          <a:xfrm>
            <a:off x="1432624" y="725933"/>
            <a:ext cx="6282626" cy="3337749"/>
            <a:chOff x="1432624" y="911677"/>
            <a:chExt cx="6282626" cy="3337749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5708468" y="911677"/>
              <a:ext cx="2006782" cy="225268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10: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Select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Place of Service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from the drop-down menu. 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11: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Enter Service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Procedure Code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12: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Enter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Modifier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(s) where applicable and click the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Add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 button. </a:t>
              </a:r>
            </a:p>
            <a:p>
              <a:pPr marL="0" indent="0" defTabSz="685800"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32624" y="3231351"/>
              <a:ext cx="6225476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1501944" y="3316782"/>
              <a:ext cx="4206524" cy="93264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IMPORTANT: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You must click the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Add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button for the modifier(s) to be added to the claim service line. Missing claim modifier(s) where required may result in incorrect reimbursement and/or service line or claim denial. </a:t>
              </a:r>
            </a:p>
            <a:p>
              <a:pPr marL="0" indent="0" defTabSz="685800">
                <a:buNone/>
                <a:defRPr/>
              </a:pPr>
              <a:endParaRPr lang="en-US" sz="12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01943" y="1054539"/>
              <a:ext cx="3959048" cy="1670981"/>
              <a:chOff x="339725" y="952513"/>
              <a:chExt cx="5662613" cy="2392653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725" y="952513"/>
                <a:ext cx="5662613" cy="2392653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851660" y="1036320"/>
                <a:ext cx="2057400" cy="23622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51660" y="1396365"/>
                <a:ext cx="1234440" cy="27432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10740" y="1805940"/>
                <a:ext cx="1386840" cy="22860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7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56" y="120124"/>
            <a:ext cx="8409300" cy="660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Service Lines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0" y="4214409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FE7194-61A1-1123-FACF-0B6AE33DD32C}"/>
              </a:ext>
            </a:extLst>
          </p:cNvPr>
          <p:cNvGrpSpPr/>
          <p:nvPr/>
        </p:nvGrpSpPr>
        <p:grpSpPr>
          <a:xfrm>
            <a:off x="1531221" y="691578"/>
            <a:ext cx="6225476" cy="3218327"/>
            <a:chOff x="1531221" y="911678"/>
            <a:chExt cx="6225476" cy="3218327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5708468" y="911678"/>
              <a:ext cx="2006782" cy="243765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13: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Check box(</a:t>
              </a:r>
              <a:r>
                <a:rPr lang="en-US" sz="12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es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) to confirm previously entered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Diagnosis Code(s)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14: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Enter total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Charges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*.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15: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Enter total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Units/Minutes/Days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 and select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Type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from the drop-down menu.</a:t>
              </a:r>
            </a:p>
            <a:p>
              <a:pPr marL="0" indent="0" defTabSz="685800"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531221" y="3487788"/>
              <a:ext cx="6225476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1531222" y="3497591"/>
              <a:ext cx="4262360" cy="63241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NOTE: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You must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pre-calculate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the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total Charges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and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total Units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for the Date of Service and enter in the designated fields. </a:t>
              </a:r>
            </a:p>
            <a:p>
              <a:pPr marL="0" indent="0" defTabSz="685800">
                <a:buNone/>
              </a:pPr>
              <a:r>
                <a:rPr lang="en-US" sz="1200" dirty="0">
                  <a:solidFill>
                    <a:srgbClr val="669900"/>
                  </a:solidFill>
                  <a:latin typeface="Trebuchet MS"/>
                </a:rPr>
                <a:t> </a:t>
              </a:r>
            </a:p>
            <a:p>
              <a:pPr marL="0" indent="0" defTabSz="685800">
                <a:buNone/>
                <a:defRPr/>
              </a:pPr>
              <a:endParaRPr lang="en-US" sz="12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31221" y="1160754"/>
              <a:ext cx="3987404" cy="1684818"/>
              <a:chOff x="339725" y="1013487"/>
              <a:chExt cx="5662613" cy="2392653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725" y="1013487"/>
                <a:ext cx="5662613" cy="2392653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775460" y="2289810"/>
                <a:ext cx="2240280" cy="23622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34540" y="2619375"/>
                <a:ext cx="1234440" cy="27432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14500" y="2979420"/>
                <a:ext cx="2301240" cy="22860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26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350" y="101600"/>
            <a:ext cx="8409300" cy="5563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Service Lines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0" y="4189491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183A5-7F20-DB99-C1FF-1CDA2966CD9D}"/>
              </a:ext>
            </a:extLst>
          </p:cNvPr>
          <p:cNvGrpSpPr/>
          <p:nvPr/>
        </p:nvGrpSpPr>
        <p:grpSpPr>
          <a:xfrm>
            <a:off x="1475806" y="548973"/>
            <a:ext cx="6295094" cy="3433747"/>
            <a:chOff x="1420156" y="799010"/>
            <a:chExt cx="6295094" cy="3433747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5708468" y="799010"/>
              <a:ext cx="2006782" cy="25667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0"/>
                </a:spcBef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16: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Click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Save/Update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</a:t>
              </a:r>
            </a:p>
            <a:p>
              <a:pPr marL="0" indent="0" defTabSz="685800">
                <a:spcBef>
                  <a:spcPts val="0"/>
                </a:spcBef>
                <a:buClrTx/>
                <a:buNone/>
              </a:pPr>
              <a:endParaRPr lang="en-US"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marL="0" indent="0" defTabSz="685800">
                <a:spcBef>
                  <a:spcPts val="0"/>
                </a:spcBef>
                <a:buClr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To add additional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Service Lines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*, scroll to the top and click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+ New Service Line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Repeat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Steps 9‐16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until all service line entries are completed.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Click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Next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r>
                <a:rPr lang="en-US" sz="1350" dirty="0">
                  <a:solidFill>
                    <a:prstClr val="black"/>
                  </a:solidFill>
                  <a:latin typeface="Trebuchet MS"/>
                </a:rPr>
                <a:t> 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20156" y="3733128"/>
              <a:ext cx="6225476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1420156" y="3776775"/>
              <a:ext cx="4288312" cy="4559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 You will notice that each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Service Line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entry will show listed in the gray shaded column on the left.</a:t>
              </a:r>
            </a:p>
            <a:p>
              <a:pPr marL="0" indent="0" defTabSz="685800">
                <a:buNone/>
              </a:pPr>
              <a:r>
                <a:rPr lang="en-US" sz="1200" dirty="0">
                  <a:solidFill>
                    <a:srgbClr val="669900"/>
                  </a:solidFill>
                  <a:latin typeface="Trebuchet MS"/>
                </a:rPr>
                <a:t> </a:t>
              </a:r>
            </a:p>
            <a:p>
              <a:pPr marL="0" indent="0" defTabSz="685800">
                <a:buNone/>
                <a:defRPr/>
              </a:pPr>
              <a:endParaRPr lang="en-US" sz="12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552" y="910818"/>
              <a:ext cx="3900597" cy="204861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00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247968" y="4252118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08468" y="966488"/>
            <a:ext cx="2006782" cy="510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DO NOT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information in this section. </a:t>
            </a:r>
          </a:p>
          <a:p>
            <a:pPr marL="0" indent="0" defTabSz="685800"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32624" y="3510644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15" y="966488"/>
            <a:ext cx="4245102" cy="24533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1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298026"/>
            <a:ext cx="7193153" cy="5450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Providers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16350" y="4231823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08468" y="911678"/>
            <a:ext cx="2048229" cy="2045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17: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Billing Provider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Name, Address, City, State, Zip.</a:t>
            </a: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18: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Service Facility Location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</a:t>
            </a:r>
            <a:r>
              <a:rPr 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Name, Address, City, State, Zip.</a:t>
            </a: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Next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 </a:t>
            </a: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6108" y="3101223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sp>
        <p:nvSpPr>
          <p:cNvPr id="12" name="Content Placeholder 1"/>
          <p:cNvSpPr txBox="1">
            <a:spLocks/>
          </p:cNvSpPr>
          <p:nvPr/>
        </p:nvSpPr>
        <p:spPr>
          <a:xfrm>
            <a:off x="1446108" y="3218088"/>
            <a:ext cx="4262360" cy="7886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 Click “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Same as Billing Provider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” button if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Service Facility Location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and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Billing Provider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address are the same (i.e. Assisted Living).</a:t>
            </a:r>
            <a:r>
              <a:rPr lang="en-US" sz="1200" dirty="0">
                <a:solidFill>
                  <a:srgbClr val="669900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defTabSz="685800">
              <a:buNone/>
            </a:pPr>
            <a:r>
              <a:rPr lang="en-US" sz="1200" dirty="0">
                <a:solidFill>
                  <a:srgbClr val="669900"/>
                </a:solidFill>
                <a:latin typeface="Trebuchet MS"/>
              </a:rPr>
              <a:t> </a:t>
            </a:r>
          </a:p>
          <a:p>
            <a:pPr marL="0" indent="0" defTabSz="685800">
              <a:buNone/>
              <a:defRPr/>
            </a:pPr>
            <a:endParaRPr lang="en-US" sz="12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25" y="1028533"/>
            <a:ext cx="4006933" cy="1889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182200"/>
            <a:ext cx="6861260" cy="660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Attachments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31584" y="4241453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08468" y="911678"/>
            <a:ext cx="2048229" cy="1660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19: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Upload any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Attachments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where applicable.</a:t>
            </a:r>
          </a:p>
          <a:p>
            <a:pPr marL="0" indent="0" defTabSz="685800"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685800"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If there are no attachments, 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Next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 </a:t>
            </a: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18846" y="3130439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7" y="902047"/>
            <a:ext cx="3961253" cy="2140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51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12" y="54186"/>
            <a:ext cx="6530108" cy="4787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16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02062" y="4252118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08468" y="911678"/>
            <a:ext cx="2048229" cy="21905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20: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Review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your Claim.</a:t>
            </a:r>
          </a:p>
          <a:p>
            <a:pPr marL="0" indent="0" defTabSz="685800"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685800"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If there are no Edits, 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Submit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*.</a:t>
            </a: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685800"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 IMPORTANT: Carefully check the information entered for accuracy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BEFORE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clicking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Submit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 </a:t>
            </a: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0" y="430664"/>
            <a:ext cx="3291840" cy="35335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Contact Us!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9624" y="3658162"/>
            <a:ext cx="5030836" cy="971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200" dirty="0">
              <a:solidFill>
                <a:srgbClr val="669900"/>
              </a:solidFill>
              <a:latin typeface="Trebuchet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9624" y="1298566"/>
            <a:ext cx="5380926" cy="23512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>
              <a:buClrTx/>
              <a:defRPr/>
            </a:pPr>
            <a:r>
              <a:rPr lang="en-US" sz="2100" dirty="0">
                <a:solidFill>
                  <a:srgbClr val="000000"/>
                </a:solidFill>
                <a:latin typeface="Wingdings 2" panose="05020102010507070707" pitchFamily="18" charset="2"/>
              </a:rPr>
              <a:t>( </a:t>
            </a:r>
            <a:r>
              <a:rPr lang="en-US" sz="1350" dirty="0">
                <a:solidFill>
                  <a:srgbClr val="000000"/>
                </a:solidFill>
                <a:latin typeface="Trebuchet MS"/>
              </a:rPr>
              <a:t>Provider Services: 866.296.8731</a:t>
            </a:r>
          </a:p>
          <a:p>
            <a:pPr marL="1200150" lvl="3" indent="-171450" defTabSz="342900">
              <a:buClrTx/>
              <a:defRPr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First point of contact for any issues.</a:t>
            </a:r>
          </a:p>
          <a:p>
            <a:pPr marL="1200150" lvl="3" indent="-171450" defTabSz="342900">
              <a:buClrTx/>
              <a:defRPr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If you are unsure of who your Provider Network representative, contact Provider Services.</a:t>
            </a:r>
            <a:br>
              <a:rPr lang="en-US" sz="1200" dirty="0">
                <a:solidFill>
                  <a:sysClr val="windowText" lastClr="000000"/>
                </a:solidFill>
                <a:latin typeface="Trebuchet MS"/>
              </a:rPr>
            </a:br>
            <a:endParaRPr lang="en-US" sz="1200" dirty="0">
              <a:solidFill>
                <a:sysClr val="windowText" lastClr="000000"/>
              </a:solidFill>
              <a:latin typeface="Trebuchet MS"/>
            </a:endParaRPr>
          </a:p>
          <a:p>
            <a:pPr marL="257175" indent="-257175" defTabSz="342900">
              <a:buClrTx/>
              <a:defRPr/>
            </a:pPr>
            <a:r>
              <a:rPr lang="en-US" sz="2100" dirty="0">
                <a:solidFill>
                  <a:srgbClr val="000000"/>
                </a:solidFill>
                <a:latin typeface="Wingdings" panose="05000000000000000000" pitchFamily="2" charset="2"/>
              </a:rPr>
              <a:t>8</a:t>
            </a:r>
            <a:r>
              <a:rPr lang="en-US" sz="2100" dirty="0">
                <a:solidFill>
                  <a:srgbClr val="000000"/>
                </a:solidFill>
                <a:latin typeface="Wingdings 2" panose="05020102010507070707" pitchFamily="18" charset="2"/>
              </a:rPr>
              <a:t>	</a:t>
            </a:r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Website: </a:t>
            </a:r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  <a:hlinkClick r:id="rId2"/>
              </a:rPr>
              <a:t>www.buckeyehealthplan.com</a:t>
            </a:r>
            <a:endParaRPr lang="en-US" sz="135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00150" lvl="3" indent="-171450" defTabSz="342900">
              <a:buClrTx/>
              <a:defRPr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Sign in to the Secure Portal for secure messaging and we will reach back out to you. </a:t>
            </a:r>
          </a:p>
          <a:p>
            <a:pPr marL="1028700" lvl="3" indent="0" defTabSz="342900">
              <a:buClrTx/>
              <a:buNone/>
              <a:defRPr/>
            </a:pPr>
            <a:endParaRPr lang="en-US" sz="1350" dirty="0">
              <a:solidFill>
                <a:srgbClr val="000000"/>
              </a:solidFill>
              <a:latin typeface="Trebuchet MS"/>
            </a:endParaRPr>
          </a:p>
          <a:p>
            <a:pPr marL="1028700" lvl="3" indent="0" defTabSz="342900">
              <a:buClrTx/>
              <a:buNone/>
              <a:defRPr/>
            </a:pPr>
            <a:endParaRPr lang="en-US" sz="1350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49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Provider Home Page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0" y="971550"/>
            <a:ext cx="2088573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Navigate to the </a:t>
            </a:r>
            <a:r>
              <a:rPr lang="en-US" sz="1200" b="1" dirty="0">
                <a:solidFill>
                  <a:srgbClr val="000000"/>
                </a:solidFill>
                <a:latin typeface="Trebuchet MS"/>
              </a:rPr>
              <a:t>Provider Home Page</a:t>
            </a:r>
            <a:r>
              <a:rPr lang="en-US" sz="1200" dirty="0">
                <a:solidFill>
                  <a:srgbClr val="000000"/>
                </a:solidFill>
                <a:latin typeface="Trebuchet MS"/>
              </a:rPr>
              <a:t> to find the </a:t>
            </a:r>
            <a:r>
              <a:rPr lang="en-US" sz="1200" b="1" dirty="0">
                <a:solidFill>
                  <a:srgbClr val="000000"/>
                </a:solidFill>
                <a:latin typeface="Trebuchet MS"/>
              </a:rPr>
              <a:t>Portal Login</a:t>
            </a:r>
            <a:r>
              <a:rPr lang="en-US" sz="1200" dirty="0">
                <a:solidFill>
                  <a:srgbClr val="000000"/>
                </a:solidFill>
                <a:latin typeface="Trebuchet MS"/>
              </a:rPr>
              <a:t>. </a:t>
            </a:r>
          </a:p>
          <a:p>
            <a:pPr marL="0" indent="0" defTabSz="685800">
              <a:buClrTx/>
              <a:buNone/>
              <a:defRPr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pPr marL="0" indent="0" defTabSz="685800">
              <a:buClr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If you don’t have it bookmarked, you can find it on our provider website pages at: </a:t>
            </a:r>
            <a:r>
              <a:rPr lang="en-US" sz="1200" dirty="0">
                <a:solidFill>
                  <a:srgbClr val="000000"/>
                </a:solidFill>
                <a:latin typeface="Trebuchet MS"/>
                <a:hlinkClick r:id="rId2"/>
              </a:rPr>
              <a:t>https://www.buckeyehealthplan.com/providers.html</a:t>
            </a: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pPr marL="0" indent="0" defTabSz="685800">
              <a:buClrTx/>
              <a:buNone/>
              <a:defRPr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B07F7-C89B-2D41-9BD4-9F7FC31C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94" y="843100"/>
            <a:ext cx="2995106" cy="413537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2481735" y="4429834"/>
            <a:ext cx="363474" cy="7338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60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Provider Login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434445" y="1085850"/>
            <a:ext cx="2088573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  <a:defRPr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1: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rebuchet MS"/>
              </a:rPr>
              <a:t>Log in to the secure portal. </a:t>
            </a:r>
          </a:p>
          <a:p>
            <a:pPr marL="0" indent="0" defTabSz="685800">
              <a:buClrTx/>
              <a:buNone/>
              <a:defRPr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89624" y="3987512"/>
            <a:ext cx="5030836" cy="971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BE PREPARED!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— Your first entries will require member name, account number (MMIS), date of birth, provider tax ID (or social security), and billing and location/facility address(</a:t>
            </a:r>
            <a:r>
              <a:rPr lang="en-US" sz="12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es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).</a:t>
            </a:r>
          </a:p>
          <a:p>
            <a:pPr marL="0" indent="0" defTabSz="685800">
              <a:buNone/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D5C0B-40B6-4C2F-DDC0-F9F532EC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4" y="877453"/>
            <a:ext cx="2194751" cy="1431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3F386-F879-FFAB-D0A2-FE4F2A83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00" y="1158588"/>
            <a:ext cx="2743200" cy="25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Provider Dashboard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434445" y="1085850"/>
            <a:ext cx="2088573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2:</a:t>
            </a:r>
            <a:r>
              <a:rPr lang="en-US" sz="1350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Trebuchet M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Click the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Claims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icon on the dashboard header. </a:t>
            </a:r>
          </a:p>
          <a:p>
            <a:pPr marL="0" indent="0" defTabSz="685800">
              <a:buClrTx/>
              <a:buNone/>
              <a:defRPr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9624" y="3855693"/>
            <a:ext cx="4957784" cy="971550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Dashboard features:</a:t>
            </a:r>
          </a:p>
          <a:p>
            <a:pPr marL="685800" indent="-175022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View Claims &amp; Status</a:t>
            </a:r>
          </a:p>
          <a:p>
            <a:pPr marL="685800" indent="-175022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Check eligibility</a:t>
            </a:r>
          </a:p>
          <a:p>
            <a:pPr marL="685800" indent="-175022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View Patient List</a:t>
            </a:r>
          </a:p>
          <a:p>
            <a:pPr marL="685800" indent="-175022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Submit Claims</a:t>
            </a:r>
          </a:p>
          <a:p>
            <a:pPr marL="214313" indent="-214313" defTabSz="685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  <a:latin typeface="Trebuchet MS"/>
            </a:endParaRPr>
          </a:p>
          <a:p>
            <a:pPr marL="214313" indent="-214313" defTabSz="685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  <a:latin typeface="Trebuchet MS"/>
            </a:endParaRPr>
          </a:p>
          <a:p>
            <a:pPr marL="214313" indent="-214313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Send a Secure Message</a:t>
            </a:r>
          </a:p>
          <a:p>
            <a:pPr marL="214313" indent="-214313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Manage Accounts</a:t>
            </a:r>
          </a:p>
          <a:p>
            <a:pPr marL="214313" indent="-214313" defTabSz="6858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Access Reports </a:t>
            </a:r>
          </a:p>
          <a:p>
            <a:pPr marL="0" indent="0" defTabSz="685800">
              <a:buNone/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1CECA-DF73-6A32-B584-67FBF58D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55"/>
          <a:stretch/>
        </p:blipFill>
        <p:spPr>
          <a:xfrm>
            <a:off x="311700" y="957401"/>
            <a:ext cx="4800600" cy="242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FFF14-C8C3-9340-1A62-3937EF19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59125" y="1404920"/>
            <a:ext cx="759018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Create Claim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16350" y="4252118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93580" y="1085850"/>
            <a:ext cx="1921670" cy="18673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3:</a:t>
            </a:r>
            <a:r>
              <a:rPr lang="en-US" sz="1350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Trebuchet M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Create Claim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4:</a:t>
            </a:r>
            <a:r>
              <a:rPr lang="en-US" sz="1350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Trebuchet M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Member ID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or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Last Name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AND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Date of Birth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 </a:t>
            </a: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Find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32624" y="3314701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7" y="1085849"/>
            <a:ext cx="4338617" cy="12344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1432625" y="3314700"/>
            <a:ext cx="4187670" cy="4648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Member ID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is the member’s MMIS # or Medicaid ID # located on the member’s Buckeye ID card. </a:t>
            </a:r>
          </a:p>
          <a:p>
            <a:pPr marL="0" indent="0" defTabSz="685800">
              <a:buNone/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0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321896"/>
            <a:ext cx="8409300" cy="5212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Claim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0" y="4231823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865223" y="911678"/>
            <a:ext cx="1850027" cy="7342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5:</a:t>
            </a:r>
            <a:r>
              <a:rPr lang="en-US" sz="1350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Trebuchet M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Choose a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Claim Type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*.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32624" y="3314701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1432625" y="3314700"/>
            <a:ext cx="5356057" cy="521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* Select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CMS 1500 – Professional Claim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for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Waiver Services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including Assisted Living and Out-of-home respite services.</a:t>
            </a:r>
          </a:p>
          <a:p>
            <a:pPr marL="0" indent="0" defTabSz="685800">
              <a:buNone/>
            </a:pPr>
            <a:endParaRPr lang="en-US" sz="1200" dirty="0">
              <a:solidFill>
                <a:srgbClr val="669900"/>
              </a:solidFill>
              <a:latin typeface="Trebuchet MS"/>
            </a:endParaRPr>
          </a:p>
          <a:p>
            <a:pPr marL="0" indent="0" defTabSz="685800">
              <a:buNone/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25" y="999574"/>
            <a:ext cx="4245102" cy="19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Statement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0" y="4252118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08468" y="911678"/>
            <a:ext cx="2006782" cy="2266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6: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Patient’s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Account Number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(Member Medicaid ID or MMIS #).</a:t>
            </a: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7: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the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“From”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and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“To”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dates for the service billing period. </a:t>
            </a: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Next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32624" y="3314701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1432624" y="911677"/>
            <a:ext cx="3911288" cy="1943100"/>
            <a:chOff x="512470" y="1447800"/>
            <a:chExt cx="5266788" cy="285432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70" y="1447800"/>
              <a:ext cx="5266788" cy="285432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143000" y="2476500"/>
              <a:ext cx="1524000" cy="1905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1600" y="2819400"/>
              <a:ext cx="2057400" cy="16986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sp>
        <p:nvSpPr>
          <p:cNvPr id="15" name="Content Placeholder 1"/>
          <p:cNvSpPr txBox="1">
            <a:spLocks/>
          </p:cNvSpPr>
          <p:nvPr/>
        </p:nvSpPr>
        <p:spPr>
          <a:xfrm>
            <a:off x="1432625" y="3366574"/>
            <a:ext cx="5356057" cy="4080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Required fields are marked with asterisks(*).</a:t>
            </a:r>
          </a:p>
          <a:p>
            <a:pPr marL="0" indent="0" defTabSz="685800">
              <a:buNone/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Diagnosis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0" y="4231823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08468" y="911677"/>
            <a:ext cx="2006782" cy="12116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1350" b="1" dirty="0">
                <a:solidFill>
                  <a:srgbClr val="669900"/>
                </a:solidFill>
                <a:latin typeface="Trebuchet MS"/>
              </a:rPr>
              <a:t>STEP 8:</a:t>
            </a:r>
            <a:r>
              <a:rPr lang="en-US" sz="1350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Trebuchet M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Enter diagnosis code and click on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Add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button.</a:t>
            </a:r>
          </a:p>
          <a:p>
            <a:pPr marL="0" indent="0" defTabSz="685800">
              <a:buClrTx/>
              <a:buNone/>
            </a:pP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Next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 defTabSz="685800"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0" indent="0" defTabSz="342900">
              <a:spcBef>
                <a:spcPts val="0"/>
              </a:spcBef>
              <a:buClrTx/>
              <a:buNone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32624" y="3314701"/>
            <a:ext cx="62254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1493456" y="1017773"/>
            <a:ext cx="3964089" cy="2019969"/>
            <a:chOff x="467275" y="1497708"/>
            <a:chExt cx="5285452" cy="2693292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75" y="1497708"/>
              <a:ext cx="5285452" cy="269329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219199" y="2971800"/>
              <a:ext cx="3317283" cy="3048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77841" y="2628207"/>
              <a:ext cx="1922759" cy="267393"/>
            </a:xfrm>
            <a:prstGeom prst="rect">
              <a:avLst/>
            </a:prstGeom>
            <a:noFill/>
            <a:ln w="25400" cap="flat" cmpd="sng" algn="ctr">
              <a:solidFill>
                <a:srgbClr val="FDB91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" name="Content Placeholder 1"/>
          <p:cNvSpPr txBox="1">
            <a:spLocks/>
          </p:cNvSpPr>
          <p:nvPr/>
        </p:nvSpPr>
        <p:spPr>
          <a:xfrm>
            <a:off x="1432625" y="3334154"/>
            <a:ext cx="5356057" cy="4724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Diagnosis code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with description will populate below diagnosis field box after clicking “</a:t>
            </a: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Add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”. </a:t>
            </a:r>
          </a:p>
          <a:p>
            <a:pPr marL="0" indent="0" defTabSz="685800">
              <a:buNone/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-457"/>
            <a:ext cx="8409300" cy="660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Service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 fontScale="70000" lnSpcReduction="20000"/>
          </a:bodyPr>
          <a:lstStyle/>
          <a:p>
            <a:pPr defTabSz="342900">
              <a:buClrTx/>
            </a:pPr>
            <a:fld id="{359AB2E6-EBE7-6643-86FF-F63AB2C6211F}" type="slidenum">
              <a:rPr lang="en-US" kern="12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342900">
                <a:buClrTx/>
              </a:pPr>
              <a:t>9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16350" y="4218820"/>
            <a:ext cx="2921000" cy="274638"/>
          </a:xfrm>
          <a:prstGeom prst="rect">
            <a:avLst/>
          </a:prstGeom>
        </p:spPr>
        <p:txBody>
          <a:bodyPr wrap="none"/>
          <a:lstStyle/>
          <a:p>
            <a:pPr defTabSz="342900">
              <a:buClrTx/>
            </a:pPr>
            <a:r>
              <a:rPr lang="en-US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https://www.buckeyehealthplan.com/providers.html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521D41-1E32-8B29-9C96-B305907592A0}"/>
              </a:ext>
            </a:extLst>
          </p:cNvPr>
          <p:cNvGrpSpPr/>
          <p:nvPr/>
        </p:nvGrpSpPr>
        <p:grpSpPr>
          <a:xfrm>
            <a:off x="1432624" y="675929"/>
            <a:ext cx="6282626" cy="3374573"/>
            <a:chOff x="1432624" y="911677"/>
            <a:chExt cx="6282626" cy="3374573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5708468" y="911677"/>
              <a:ext cx="2006782" cy="5957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ClrTx/>
                <a:buNone/>
              </a:pPr>
              <a:r>
                <a:rPr lang="en-US" sz="1350" b="1" dirty="0">
                  <a:solidFill>
                    <a:srgbClr val="669900"/>
                  </a:solidFill>
                  <a:latin typeface="Trebuchet MS"/>
                </a:rPr>
                <a:t>STEP 9: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Enter Dates of Service*. </a:t>
              </a:r>
            </a:p>
            <a:p>
              <a:pPr marL="0" indent="0" defTabSz="342900">
                <a:spcBef>
                  <a:spcPts val="0"/>
                </a:spcBef>
                <a:buClrTx/>
                <a:buNone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  <a:p>
              <a:pPr marL="257175" indent="-257175" defTabSz="685800">
                <a:buClrTx/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32624" y="3213999"/>
              <a:ext cx="6225476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625" y="945374"/>
              <a:ext cx="4058900" cy="165735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1501944" y="3228690"/>
              <a:ext cx="6156157" cy="10575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* Only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ONE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date of service per service line should be entered (i.e. “From” date and “To” date should be the </a:t>
              </a: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SAME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date). Dates of Service must fall within the Statement Dates entered in Step 7. </a:t>
              </a:r>
            </a:p>
            <a:p>
              <a:pPr marL="0" indent="0" defTabSz="685800">
                <a:spcBef>
                  <a:spcPts val="0"/>
                </a:spcBef>
                <a:buNone/>
              </a:pPr>
              <a:endParaRPr lang="en-US" sz="1200" i="1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marL="0" indent="0" defTabSz="685800">
                <a:buNone/>
              </a:pPr>
              <a:r>
                <a:rPr lang="en-US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Assisted Living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providers should use the </a:t>
              </a:r>
              <a:r>
                <a:rPr lang="en-US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Multiple Claims Submission </a:t>
              </a:r>
              <a:r>
                <a:rPr lang="en-US" sz="12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option</a:t>
              </a:r>
              <a:r>
                <a:rPr lang="en-US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marL="0" indent="0" defTabSz="685800">
                <a:buNone/>
              </a:pPr>
              <a:endParaRPr lang="en-US" sz="12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marL="0" indent="0" defTabSz="685800">
                <a:buNone/>
                <a:defRPr/>
              </a:pPr>
              <a:endParaRPr lang="en-US" sz="12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7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926</Words>
  <Application>Microsoft Office PowerPoint</Application>
  <PresentationFormat>On-screen Show (16:9)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Calibre Medium</vt:lpstr>
      <vt:lpstr>Calibri</vt:lpstr>
      <vt:lpstr>Trebuchet MS</vt:lpstr>
      <vt:lpstr>Wingdings</vt:lpstr>
      <vt:lpstr>Wingdings 2</vt:lpstr>
      <vt:lpstr>Simple Light</vt:lpstr>
      <vt:lpstr>1_Simple Light</vt:lpstr>
      <vt:lpstr>Secure Provider Portal </vt:lpstr>
      <vt:lpstr>Provider Home Page</vt:lpstr>
      <vt:lpstr>Provider Login</vt:lpstr>
      <vt:lpstr>Provider Dashboard</vt:lpstr>
      <vt:lpstr>Create Claim</vt:lpstr>
      <vt:lpstr>Claim Type</vt:lpstr>
      <vt:lpstr>Statement Dates</vt:lpstr>
      <vt:lpstr>Diagnosis Codes</vt:lpstr>
      <vt:lpstr>Service Lines</vt:lpstr>
      <vt:lpstr>Service Lines (Cont’d)</vt:lpstr>
      <vt:lpstr>Service Lines (Cont’d)</vt:lpstr>
      <vt:lpstr>Service Lines (Cont’d)</vt:lpstr>
      <vt:lpstr>Providers</vt:lpstr>
      <vt:lpstr>Providers (Cont’d)</vt:lpstr>
      <vt:lpstr>Attachments</vt:lpstr>
      <vt:lpstr>Review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Rousculp</dc:creator>
  <cp:lastModifiedBy>Kristina Rousculp</cp:lastModifiedBy>
  <cp:revision>6</cp:revision>
  <dcterms:modified xsi:type="dcterms:W3CDTF">2024-05-28T19:27:25Z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2023-04-17T14:27:33Z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cdf88429-11c6-4659-bbb6-99719c2f4ce5</vt:lpwstr>
  </property>
  <property fmtid="{D5CDD505-2E9C-101B-9397-08002B2CF9AE}" pid="8" name="MSIP_Label_5a776955-85f6-4fec-9553-96dd3e0373c4_ContentBits">
    <vt:lpwstr>0</vt:lpwstr>
  </property>
</Properties>
</file>